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59" r:id="rId5"/>
    <p:sldId id="276" r:id="rId6"/>
    <p:sldId id="269" r:id="rId7"/>
    <p:sldId id="260" r:id="rId8"/>
    <p:sldId id="272" r:id="rId9"/>
    <p:sldId id="268" r:id="rId10"/>
    <p:sldId id="262" r:id="rId11"/>
    <p:sldId id="265" r:id="rId12"/>
    <p:sldId id="264" r:id="rId13"/>
    <p:sldId id="263" r:id="rId14"/>
    <p:sldId id="278" r:id="rId15"/>
    <p:sldId id="279" r:id="rId16"/>
    <p:sldId id="266" r:id="rId17"/>
    <p:sldId id="274" r:id="rId18"/>
    <p:sldId id="27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BA0FA-2205-FCB0-89AF-C0A028793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DA6414-45DE-237B-1B1D-96C7C69F8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412946-E5A2-4342-C7F8-BBDDDEFAB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18489-5E1A-404D-84B6-788266B5F16F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118205-3A35-D0B1-B2DF-45E4F621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6FBE7-F701-9D33-9C83-55E4460A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75903-91AF-47FF-8E7C-D9AC06436F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93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87DF8-6EC9-9DE4-0C67-842C0CC09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19834A-5FF1-EE51-1B96-250EC3BF2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7BD367-AE18-6003-0617-5661C3034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18489-5E1A-404D-84B6-788266B5F16F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C6ED4B-4739-36D0-D4A7-828CFDF7E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124B4C-EEDC-209F-6C6F-3C6FEE04A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75903-91AF-47FF-8E7C-D9AC06436F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973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8896F0A-5A7D-BC4B-EDA9-D038136EBD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1124B6-6ADC-0332-2EB4-4BF27BA43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CC9C-C70F-2810-5DA3-E4ED285B0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18489-5E1A-404D-84B6-788266B5F16F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D8EE87-0AF7-06C8-0303-6CEF47FA2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C6E64E-326F-6000-FD19-5F8F6FF00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75903-91AF-47FF-8E7C-D9AC06436F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840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3586DF-9BF2-8D51-33C7-D6029186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86C851-1F38-2414-8A1F-C612887E5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456FFE-4CAF-C0C1-7139-673A9AE4B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18489-5E1A-404D-84B6-788266B5F16F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88204C-1B3D-B048-C8CE-EC3EF2A60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D051E8-B985-92D4-4C2D-94218FBF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75903-91AF-47FF-8E7C-D9AC06436F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197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0C24C-99EB-F46F-B237-197DD6799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FC0AE2-824F-8CD1-4D54-2BDED9E07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89153E-4E46-F0A2-B13B-CFE2CBA0E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18489-5E1A-404D-84B6-788266B5F16F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054D92-963E-6482-2618-0D331DE6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5F83F-C54D-C38C-E0FC-CFCCBD997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75903-91AF-47FF-8E7C-D9AC06436F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204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5F3E01-3F34-52DD-F6BE-71E3C64A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6A6127-A4AE-7603-5CE1-CDB7ECB69B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03A106-4B0E-A0C8-922B-A599FCBF5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AEB903-7D2B-05CE-EDC3-CAFEA8EBF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18489-5E1A-404D-84B6-788266B5F16F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0CED2A-923B-861E-3E6F-974C1C874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19B90D-4A45-B6D4-FFC7-9F3512B4F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75903-91AF-47FF-8E7C-D9AC06436F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810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66C08-E794-FE4E-C89E-9B46F1944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A89C87-4134-314D-E19C-0144B257F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B6D850-85A9-B222-FB01-DAB282F8A1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1F46BF-CA2E-8B9E-1E4A-DB6E6126C9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FBD559-C903-5117-F82B-CA9EBF3CE2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7AA582-6D19-BB05-0D87-92F703B01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18489-5E1A-404D-84B6-788266B5F16F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A1B84-C119-115E-1F16-ABD5A506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DBC33C-4CCD-59F8-08A1-A0C2D0574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75903-91AF-47FF-8E7C-D9AC06436F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561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B3C7DE-FC56-BE14-4974-4907F9273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609602-3149-166E-CF3A-F9716AAA4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18489-5E1A-404D-84B6-788266B5F16F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C190BD-B654-AC47-F70D-C1B34607B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464CDD-4CD7-E1F4-8701-0FF821AA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75903-91AF-47FF-8E7C-D9AC06436F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966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ED8D02-40CB-9F84-0178-C08098DD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18489-5E1A-404D-84B6-788266B5F16F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EF9731-2074-0CF2-06DA-9F609F888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4731F2-C140-4E0C-BBBC-49DB13D9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75903-91AF-47FF-8E7C-D9AC06436F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26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1A592-C003-916E-5DB3-4ED1AF601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423F60-794A-802F-3085-A15AEBF15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8D8075-905B-5FD1-CA8D-DD0C1026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723496-FB44-6898-73E1-20F2915F0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18489-5E1A-404D-84B6-788266B5F16F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651078-785E-6A2C-8E76-A74364B13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BD8617-9FA8-AA9A-1B40-12CB81A64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75903-91AF-47FF-8E7C-D9AC06436F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5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FA9C5-FC8D-105A-1FF9-73869E87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2594FA-6B04-8CBE-2F46-6610EEA3FC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525B4E-95CA-9BE3-B0F6-71858FE61F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2C25E8-14BA-C8AC-CCD1-E42390377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18489-5E1A-404D-84B6-788266B5F16F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6E96C4-7822-5A48-45CE-0B4BB5C7B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C2A912-50A1-B959-B0B9-D5A965ED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75903-91AF-47FF-8E7C-D9AC06436F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91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7D510B-8025-B14A-FA05-7B7D54057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F8573E-44F0-1723-80A9-61DCC5C0F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1521FF-79F1-1300-1179-926CC469F4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18489-5E1A-404D-84B6-788266B5F16F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736ECD-8E67-132F-0D7C-F9F3AD81B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DAD643-C644-B5E0-DB62-62398873E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75903-91AF-47FF-8E7C-D9AC06436F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909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player.org/slide/16218191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2C2C6-7A84-F354-7693-E1445AC332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스마트팜</a:t>
            </a:r>
            <a:r>
              <a:rPr lang="ko-KR" altLang="en-US" dirty="0"/>
              <a:t> 카메라 모듈 </a:t>
            </a:r>
            <a:br>
              <a:rPr lang="en-US" altLang="ko-KR" dirty="0"/>
            </a:br>
            <a:r>
              <a:rPr lang="ko-KR" altLang="en-US" dirty="0"/>
              <a:t>구성도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F9FDD8-B09B-9BE0-6A14-723DFFBA1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altLang="ko-KR" dirty="0"/>
              <a:t>18330153 </a:t>
            </a:r>
            <a:r>
              <a:rPr lang="ko-KR" altLang="en-US" dirty="0"/>
              <a:t>서강산</a:t>
            </a:r>
          </a:p>
        </p:txBody>
      </p:sp>
    </p:spTree>
    <p:extLst>
      <p:ext uri="{BB962C8B-B14F-4D97-AF65-F5344CB8AC3E}">
        <p14:creationId xmlns:p14="http://schemas.microsoft.com/office/powerpoint/2010/main" val="212623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D24BEF-08DB-1E08-34E2-CAEBE2AF4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HW </a:t>
            </a:r>
            <a:r>
              <a:rPr lang="ko-KR" altLang="en-US" dirty="0" err="1"/>
              <a:t>실사진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B3D658-D5EE-C4A3-ACB5-721ADFC15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09" y="2869530"/>
            <a:ext cx="3521744" cy="25426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FED359-3985-AF85-ED68-A2715DC42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996" y="3169782"/>
            <a:ext cx="3873683" cy="20798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8D52FE-B1B1-8749-2661-353B7E3C6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055" y="2869530"/>
            <a:ext cx="3158013" cy="2972247"/>
          </a:xfrm>
          <a:prstGeom prst="rect">
            <a:avLst/>
          </a:prstGeom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4CE612E5-D1B4-E9C5-F05C-9C3E07222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6415" y="2327430"/>
            <a:ext cx="928955" cy="4380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전면</a:t>
            </a:r>
            <a:endParaRPr lang="en-US" altLang="ko-KR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77E681A1-F7DE-521E-F007-84E4F0C510F6}"/>
              </a:ext>
            </a:extLst>
          </p:cNvPr>
          <p:cNvSpPr txBox="1">
            <a:spLocks/>
          </p:cNvSpPr>
          <p:nvPr/>
        </p:nvSpPr>
        <p:spPr>
          <a:xfrm>
            <a:off x="5839835" y="2327429"/>
            <a:ext cx="928955" cy="4380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/>
              <a:t>후면</a:t>
            </a:r>
            <a:endParaRPr lang="en-US" altLang="ko-KR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143ADF42-5914-1DB8-0AD0-1739268B9CD5}"/>
              </a:ext>
            </a:extLst>
          </p:cNvPr>
          <p:cNvSpPr txBox="1">
            <a:spLocks/>
          </p:cNvSpPr>
          <p:nvPr/>
        </p:nvSpPr>
        <p:spPr>
          <a:xfrm>
            <a:off x="9793255" y="2327428"/>
            <a:ext cx="928955" cy="4380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측면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86530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00902A-1E09-8570-19CB-C7A8A2965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ko-KR" altLang="en-US" sz="4000" dirty="0"/>
              <a:t>시스템 요구사항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C28A6B-3719-5F54-D32C-0F46FF335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59" y="2573051"/>
            <a:ext cx="4390005" cy="3243179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F45EC5-A239-CCA0-FB19-4EA9642FF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392642"/>
              </p:ext>
            </p:extLst>
          </p:nvPr>
        </p:nvGraphicFramePr>
        <p:xfrm>
          <a:off x="6361723" y="2187161"/>
          <a:ext cx="4284478" cy="3859530"/>
        </p:xfrm>
        <a:graphic>
          <a:graphicData uri="http://schemas.openxmlformats.org/drawingml/2006/table">
            <a:tbl>
              <a:tblPr/>
              <a:tblGrid>
                <a:gridCol w="2142239">
                  <a:extLst>
                    <a:ext uri="{9D8B030D-6E8A-4147-A177-3AD203B41FA5}">
                      <a16:colId xmlns:a16="http://schemas.microsoft.com/office/drawing/2014/main" val="1802237969"/>
                    </a:ext>
                  </a:extLst>
                </a:gridCol>
                <a:gridCol w="2142239">
                  <a:extLst>
                    <a:ext uri="{9D8B030D-6E8A-4147-A177-3AD203B41FA5}">
                      <a16:colId xmlns:a16="http://schemas.microsoft.com/office/drawing/2014/main" val="3965589306"/>
                    </a:ext>
                  </a:extLst>
                </a:gridCol>
              </a:tblGrid>
              <a:tr h="345458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장치</a:t>
                      </a:r>
                      <a:endParaRPr lang="ko-KR" altLang="en-US" sz="3600" b="1" dirty="0">
                        <a:effectLst/>
                      </a:endParaRPr>
                    </a:p>
                  </a:txBody>
                  <a:tcPr marL="66675" marR="66675" marT="66675" marB="66675">
                    <a:lnL w="508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08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용도</a:t>
                      </a:r>
                      <a:endParaRPr lang="ko-KR" altLang="en-US" sz="3600" b="1" dirty="0">
                        <a:effectLst/>
                      </a:endParaRPr>
                    </a:p>
                  </a:txBody>
                  <a:tcPr marL="66675" marR="66675" marT="66675" marB="66675">
                    <a:lnL>
                      <a:noFill/>
                    </a:lnL>
                    <a:lnR w="508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470399"/>
                  </a:ext>
                </a:extLst>
              </a:tr>
              <a:tr h="510453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Raspberry-Pi 4 model B</a:t>
                      </a:r>
                      <a:endParaRPr lang="en-US" sz="3600" b="1" dirty="0">
                        <a:effectLst/>
                      </a:endParaRPr>
                    </a:p>
                  </a:txBody>
                  <a:tcPr marL="66675" marR="66675" marT="66675" marB="66675">
                    <a:lnL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 제어</a:t>
                      </a:r>
                      <a:r>
                        <a:rPr lang="en-US" altLang="ko-KR" sz="16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 </a:t>
                      </a:r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전송</a:t>
                      </a:r>
                      <a:endParaRPr lang="ko-KR" altLang="en-US" sz="3600" b="0" dirty="0">
                        <a:effectLst/>
                      </a:endParaRPr>
                    </a:p>
                  </a:txBody>
                  <a:tcPr marL="66675" marR="66675" marT="66675" marB="66675">
                    <a:lnL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005228"/>
                  </a:ext>
                </a:extLst>
              </a:tr>
              <a:tr h="510453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Raspberry-Pi HQ Camera</a:t>
                      </a:r>
                      <a:endParaRPr lang="en-US" sz="3600" b="1" dirty="0">
                        <a:effectLst/>
                      </a:endParaRPr>
                    </a:p>
                  </a:txBody>
                  <a:tcPr marL="66675" marR="66675" marT="66675" marB="66675">
                    <a:lnL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농작물 실시간 모니터링</a:t>
                      </a:r>
                      <a:endParaRPr lang="ko-KR" altLang="en-US" sz="3600" b="0" dirty="0">
                        <a:effectLst/>
                      </a:endParaRPr>
                    </a:p>
                  </a:txBody>
                  <a:tcPr marL="66675" marR="66675" marT="66675" marB="66675">
                    <a:lnL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4722780"/>
                  </a:ext>
                </a:extLst>
              </a:tr>
              <a:tr h="510453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6mm Wide Angle Lens</a:t>
                      </a:r>
                      <a:endParaRPr lang="en-US" sz="3600" b="1" dirty="0">
                        <a:effectLst/>
                      </a:endParaRPr>
                    </a:p>
                  </a:txBody>
                  <a:tcPr marL="66675" marR="66675" marT="66675" marB="66675">
                    <a:lnL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 광각 조절</a:t>
                      </a:r>
                      <a:endParaRPr lang="ko-KR" altLang="en-US" sz="3600" b="0" dirty="0">
                        <a:effectLst/>
                      </a:endParaRPr>
                    </a:p>
                  </a:txBody>
                  <a:tcPr marL="66675" marR="66675" marT="66675" marB="66675">
                    <a:lnL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128566"/>
                  </a:ext>
                </a:extLst>
              </a:tr>
              <a:tr h="510453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28BYJ-48 STEP MOTOR</a:t>
                      </a:r>
                      <a:endParaRPr lang="en-US" sz="3600" b="1" dirty="0">
                        <a:effectLst/>
                      </a:endParaRPr>
                    </a:p>
                  </a:txBody>
                  <a:tcPr marL="66675" marR="66675" marT="66675" marB="66675">
                    <a:lnL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 이동 제어</a:t>
                      </a:r>
                      <a:endParaRPr lang="ko-KR" altLang="en-US" sz="3600" b="0" dirty="0">
                        <a:effectLst/>
                      </a:endParaRPr>
                    </a:p>
                  </a:txBody>
                  <a:tcPr marL="66675" marR="66675" marT="66675" marB="66675">
                    <a:lnL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9178671"/>
                  </a:ext>
                </a:extLst>
              </a:tr>
              <a:tr h="345458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rail track</a:t>
                      </a:r>
                      <a:endParaRPr lang="en-US" sz="3600" b="1" dirty="0">
                        <a:effectLst/>
                      </a:endParaRPr>
                    </a:p>
                  </a:txBody>
                  <a:tcPr marL="66675" marR="66675" marT="66675" marB="66675">
                    <a:lnL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 이동 레일</a:t>
                      </a:r>
                      <a:endParaRPr lang="ko-KR" altLang="en-US" sz="3600" b="0" dirty="0">
                        <a:effectLst/>
                      </a:endParaRPr>
                    </a:p>
                  </a:txBody>
                  <a:tcPr marL="66675" marR="66675" marT="66675" marB="66675">
                    <a:lnL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804573"/>
                  </a:ext>
                </a:extLst>
              </a:tr>
              <a:tr h="510453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Collision Sensor (SEN030202)</a:t>
                      </a:r>
                      <a:endParaRPr lang="en-US" sz="3600" b="1" dirty="0">
                        <a:effectLst/>
                      </a:endParaRPr>
                    </a:p>
                  </a:txBody>
                  <a:tcPr marL="66675" marR="66675" marT="66675" marB="66675">
                    <a:lnL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 이동 범위 제어</a:t>
                      </a:r>
                      <a:endParaRPr lang="ko-KR" altLang="en-US" sz="3600" b="0" dirty="0">
                        <a:effectLst/>
                      </a:endParaRPr>
                    </a:p>
                  </a:txBody>
                  <a:tcPr marL="66675" marR="66675" marT="66675" marB="66675">
                    <a:lnL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495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7685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aspberry Pi4 GPIO Pinout 완벽 정리">
            <a:extLst>
              <a:ext uri="{FF2B5EF4-FFF2-40B4-BE49-F238E27FC236}">
                <a16:creationId xmlns:a16="http://schemas.microsoft.com/office/drawing/2014/main" id="{A7333D90-DB0A-F1DD-DCEE-2A0EA4A0C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414" y="598905"/>
            <a:ext cx="4471329" cy="595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EB858-7151-CB54-781A-FB50366A859E}"/>
              </a:ext>
            </a:extLst>
          </p:cNvPr>
          <p:cNvSpPr txBox="1"/>
          <p:nvPr/>
        </p:nvSpPr>
        <p:spPr>
          <a:xfrm>
            <a:off x="4793251" y="262193"/>
            <a:ext cx="240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GPIO PIN MAP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AB4AA-F761-9A1E-F58B-FA62714FE9A6}"/>
              </a:ext>
            </a:extLst>
          </p:cNvPr>
          <p:cNvSpPr/>
          <p:nvPr/>
        </p:nvSpPr>
        <p:spPr>
          <a:xfrm>
            <a:off x="5278142" y="2081503"/>
            <a:ext cx="374544" cy="10421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9121739-F6D3-F64F-7E47-64C6B6392786}"/>
              </a:ext>
            </a:extLst>
          </p:cNvPr>
          <p:cNvSpPr/>
          <p:nvPr/>
        </p:nvSpPr>
        <p:spPr>
          <a:xfrm>
            <a:off x="5606992" y="1052984"/>
            <a:ext cx="429434" cy="2699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8DAD9EC-7944-254B-0CDB-16DF13BC1466}"/>
              </a:ext>
            </a:extLst>
          </p:cNvPr>
          <p:cNvSpPr/>
          <p:nvPr/>
        </p:nvSpPr>
        <p:spPr>
          <a:xfrm>
            <a:off x="5278142" y="5977054"/>
            <a:ext cx="758284" cy="37914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85BFE80-83A7-5C20-4C54-EE8833C09E25}"/>
              </a:ext>
            </a:extLst>
          </p:cNvPr>
          <p:cNvSpPr/>
          <p:nvPr/>
        </p:nvSpPr>
        <p:spPr>
          <a:xfrm>
            <a:off x="5278141" y="3123682"/>
            <a:ext cx="390301" cy="30531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565C150-F5F2-B0CC-0DE4-3743DFDCF1A8}"/>
              </a:ext>
            </a:extLst>
          </p:cNvPr>
          <p:cNvSpPr/>
          <p:nvPr/>
        </p:nvSpPr>
        <p:spPr>
          <a:xfrm>
            <a:off x="5668443" y="2313728"/>
            <a:ext cx="328850" cy="30427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Stepper motor Icons PNG - Free PNG and Icons Downloads">
            <a:extLst>
              <a:ext uri="{FF2B5EF4-FFF2-40B4-BE49-F238E27FC236}">
                <a16:creationId xmlns:a16="http://schemas.microsoft.com/office/drawing/2014/main" id="{DFBCC951-A15D-390B-828D-E36C0A107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504" y="2815910"/>
            <a:ext cx="1401348" cy="122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entIoT - Crash Collision Sensor Switch Module for Robot Model RC car  Drones Quadcopter Arduino (Black) : Amazon.in: Industrial &amp; Scientific">
            <a:extLst>
              <a:ext uri="{FF2B5EF4-FFF2-40B4-BE49-F238E27FC236}">
                <a16:creationId xmlns:a16="http://schemas.microsoft.com/office/drawing/2014/main" id="{C219AA62-7BE7-CD4C-0AE0-64C953CA6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94" y="774366"/>
            <a:ext cx="1355654" cy="96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CentIoT - Crash Collision Sensor Switch Module for Robot Model RC car  Drones Quadcopter Arduino (Black) : Amazon.in: Industrial &amp; Scientific">
            <a:extLst>
              <a:ext uri="{FF2B5EF4-FFF2-40B4-BE49-F238E27FC236}">
                <a16:creationId xmlns:a16="http://schemas.microsoft.com/office/drawing/2014/main" id="{36B1BF4F-91CC-3A6E-C0EA-C78FB6971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504" y="5201398"/>
            <a:ext cx="1355654" cy="96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6A3E2D3-D05B-1EB7-6084-F68449EE407C}"/>
              </a:ext>
            </a:extLst>
          </p:cNvPr>
          <p:cNvSpPr/>
          <p:nvPr/>
        </p:nvSpPr>
        <p:spPr>
          <a:xfrm>
            <a:off x="5606992" y="1305824"/>
            <a:ext cx="429434" cy="52284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7885356-9262-105E-52FC-7596F124D847}"/>
              </a:ext>
            </a:extLst>
          </p:cNvPr>
          <p:cNvCxnSpPr>
            <a:cxnSpLocks/>
            <a:stCxn id="9" idx="1"/>
            <a:endCxn id="13" idx="3"/>
          </p:cNvCxnSpPr>
          <p:nvPr/>
        </p:nvCxnSpPr>
        <p:spPr>
          <a:xfrm flipH="1">
            <a:off x="2583852" y="1187984"/>
            <a:ext cx="3023140" cy="2241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C79C13D-B5CD-C85B-FB9D-0997B086D66E}"/>
              </a:ext>
            </a:extLst>
          </p:cNvPr>
          <p:cNvCxnSpPr>
            <a:cxnSpLocks/>
            <a:stCxn id="8" idx="1"/>
            <a:endCxn id="13" idx="3"/>
          </p:cNvCxnSpPr>
          <p:nvPr/>
        </p:nvCxnSpPr>
        <p:spPr>
          <a:xfrm flipH="1">
            <a:off x="2583852" y="2602593"/>
            <a:ext cx="2694290" cy="8264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EE460D8-CFD3-B6DF-F52A-FAA7E837839D}"/>
              </a:ext>
            </a:extLst>
          </p:cNvPr>
          <p:cNvCxnSpPr>
            <a:cxnSpLocks/>
            <a:stCxn id="11" idx="1"/>
            <a:endCxn id="15" idx="3"/>
          </p:cNvCxnSpPr>
          <p:nvPr/>
        </p:nvCxnSpPr>
        <p:spPr>
          <a:xfrm flipH="1">
            <a:off x="2538158" y="3276341"/>
            <a:ext cx="2739983" cy="24076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E274AC-41B3-032A-272B-DB6FDF1A29DE}"/>
              </a:ext>
            </a:extLst>
          </p:cNvPr>
          <p:cNvCxnSpPr>
            <a:cxnSpLocks/>
            <a:stCxn id="10" idx="1"/>
            <a:endCxn id="15" idx="3"/>
          </p:cNvCxnSpPr>
          <p:nvPr/>
        </p:nvCxnSpPr>
        <p:spPr>
          <a:xfrm flipH="1" flipV="1">
            <a:off x="2538158" y="5684011"/>
            <a:ext cx="2739984" cy="4826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77401DF-C37F-6A7A-E8F6-0BF48AC23367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flipH="1" flipV="1">
            <a:off x="2596148" y="1256979"/>
            <a:ext cx="3010844" cy="3102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D592BB4-B6E5-97E9-4DF4-25F76486AD17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 flipV="1">
            <a:off x="2596148" y="1256979"/>
            <a:ext cx="3072295" cy="12088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4FE06D4-F883-4A6E-CC10-CBD8B7BC5F52}"/>
              </a:ext>
            </a:extLst>
          </p:cNvPr>
          <p:cNvSpPr txBox="1"/>
          <p:nvPr/>
        </p:nvSpPr>
        <p:spPr>
          <a:xfrm>
            <a:off x="1406557" y="2375898"/>
            <a:ext cx="140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motor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6BEF9D-8658-1E4E-FFC7-5A6EFCFF959A}"/>
              </a:ext>
            </a:extLst>
          </p:cNvPr>
          <p:cNvSpPr txBox="1"/>
          <p:nvPr/>
        </p:nvSpPr>
        <p:spPr>
          <a:xfrm>
            <a:off x="1191908" y="4933741"/>
            <a:ext cx="240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collusion sensor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CFF3BE-F398-0DD9-EFEF-95FE3369282F}"/>
              </a:ext>
            </a:extLst>
          </p:cNvPr>
          <p:cNvSpPr txBox="1"/>
          <p:nvPr/>
        </p:nvSpPr>
        <p:spPr>
          <a:xfrm>
            <a:off x="1106960" y="446986"/>
            <a:ext cx="240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collusion sensor</a:t>
            </a:r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2DF5FB3-BF67-9E12-B47B-998C768ED2BE}"/>
              </a:ext>
            </a:extLst>
          </p:cNvPr>
          <p:cNvSpPr/>
          <p:nvPr/>
        </p:nvSpPr>
        <p:spPr>
          <a:xfrm>
            <a:off x="5661882" y="2866143"/>
            <a:ext cx="374544" cy="25753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C654F6D-567F-746E-BE7C-0DDC039C45C2}"/>
              </a:ext>
            </a:extLst>
          </p:cNvPr>
          <p:cNvCxnSpPr>
            <a:cxnSpLocks/>
            <a:stCxn id="26" idx="1"/>
            <a:endCxn id="13" idx="3"/>
          </p:cNvCxnSpPr>
          <p:nvPr/>
        </p:nvCxnSpPr>
        <p:spPr>
          <a:xfrm flipH="1">
            <a:off x="2583852" y="2994913"/>
            <a:ext cx="3078030" cy="4340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56">
            <a:extLst>
              <a:ext uri="{FF2B5EF4-FFF2-40B4-BE49-F238E27FC236}">
                <a16:creationId xmlns:a16="http://schemas.microsoft.com/office/drawing/2014/main" id="{7D7CE64B-A2B6-2BC0-356A-F41C34D4F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925459"/>
              </p:ext>
            </p:extLst>
          </p:nvPr>
        </p:nvGraphicFramePr>
        <p:xfrm>
          <a:off x="8318154" y="1226370"/>
          <a:ext cx="3602499" cy="3812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833">
                  <a:extLst>
                    <a:ext uri="{9D8B030D-6E8A-4147-A177-3AD203B41FA5}">
                      <a16:colId xmlns:a16="http://schemas.microsoft.com/office/drawing/2014/main" val="2034421786"/>
                    </a:ext>
                  </a:extLst>
                </a:gridCol>
                <a:gridCol w="1200833">
                  <a:extLst>
                    <a:ext uri="{9D8B030D-6E8A-4147-A177-3AD203B41FA5}">
                      <a16:colId xmlns:a16="http://schemas.microsoft.com/office/drawing/2014/main" val="633476562"/>
                    </a:ext>
                  </a:extLst>
                </a:gridCol>
                <a:gridCol w="1200833">
                  <a:extLst>
                    <a:ext uri="{9D8B030D-6E8A-4147-A177-3AD203B41FA5}">
                      <a16:colId xmlns:a16="http://schemas.microsoft.com/office/drawing/2014/main" val="1194092556"/>
                    </a:ext>
                  </a:extLst>
                </a:gridCol>
              </a:tblGrid>
              <a:tr h="794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Collusion sensor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motor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Collusion sensor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68714"/>
                  </a:ext>
                </a:extLst>
              </a:tr>
              <a:tr h="794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INPUT</a:t>
                      </a:r>
                    </a:p>
                    <a:p>
                      <a:pPr algn="ctr" latinLnBrk="1"/>
                      <a:r>
                        <a:rPr lang="en-US" altLang="ko-KR" dirty="0"/>
                        <a:t>PIN 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INPUT PIN 11, 13, 15, 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INPUT</a:t>
                      </a:r>
                    </a:p>
                    <a:p>
                      <a:pPr algn="ctr" latinLnBrk="1"/>
                      <a:r>
                        <a:rPr lang="en-US" altLang="ko-KR" dirty="0"/>
                        <a:t>PIN 40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031182"/>
                  </a:ext>
                </a:extLst>
              </a:tr>
              <a:tr h="79477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GROUND</a:t>
                      </a:r>
                    </a:p>
                    <a:p>
                      <a:pPr algn="ctr" latinLnBrk="1"/>
                      <a:r>
                        <a:rPr lang="en-US" altLang="ko-KR" dirty="0"/>
                        <a:t>PIN 06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GROUND</a:t>
                      </a:r>
                    </a:p>
                    <a:p>
                      <a:pPr algn="ctr" latinLnBrk="1"/>
                      <a:r>
                        <a:rPr lang="en-US" altLang="ko-KR" dirty="0"/>
                        <a:t>PIN 09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GROUND</a:t>
                      </a:r>
                    </a:p>
                    <a:p>
                      <a:pPr algn="ctr" latinLnBrk="1"/>
                      <a:r>
                        <a:rPr lang="en-US" altLang="ko-KR" dirty="0"/>
                        <a:t>PIN 39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600132"/>
                  </a:ext>
                </a:extLst>
              </a:tr>
              <a:tr h="794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power injection</a:t>
                      </a:r>
                    </a:p>
                    <a:p>
                      <a:pPr algn="ctr" latinLnBrk="1"/>
                      <a:r>
                        <a:rPr lang="en-US" altLang="ko-KR" dirty="0"/>
                        <a:t>PIN 04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power injection </a:t>
                      </a:r>
                      <a:endParaRPr lang="ko-KR" altLang="en-US" dirty="0"/>
                    </a:p>
                    <a:p>
                      <a:pPr algn="ctr" latinLnBrk="1"/>
                      <a:r>
                        <a:rPr lang="en-US" altLang="ko-KR" dirty="0"/>
                        <a:t>PIN 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power injection </a:t>
                      </a:r>
                      <a:endParaRPr lang="ko-KR" altLang="en-US" dirty="0"/>
                    </a:p>
                    <a:p>
                      <a:pPr algn="ctr" latinLnBrk="1"/>
                      <a:r>
                        <a:rPr lang="en-US" altLang="ko-KR" dirty="0"/>
                        <a:t>PIN 17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128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8867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813A562-DF78-8007-467F-93C0E6520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553" y="594357"/>
            <a:ext cx="2149231" cy="155170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1F257F1-A81F-1AE7-AC55-214F084FB51C}"/>
              </a:ext>
            </a:extLst>
          </p:cNvPr>
          <p:cNvSpPr/>
          <p:nvPr/>
        </p:nvSpPr>
        <p:spPr>
          <a:xfrm>
            <a:off x="3453290" y="832091"/>
            <a:ext cx="1048372" cy="75443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F2DE1D2-B596-57DE-87C8-861C958EA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369" y="2415870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촬영 카메라</a:t>
            </a:r>
          </a:p>
        </p:txBody>
      </p:sp>
    </p:spTree>
    <p:extLst>
      <p:ext uri="{BB962C8B-B14F-4D97-AF65-F5344CB8AC3E}">
        <p14:creationId xmlns:p14="http://schemas.microsoft.com/office/powerpoint/2010/main" val="2734230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4A58F8-E6FB-1385-B52B-3B92FDD54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714" y="696027"/>
            <a:ext cx="3873683" cy="2079830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8CBC1CE-B427-8705-03E0-439C5FB0CF77}"/>
              </a:ext>
            </a:extLst>
          </p:cNvPr>
          <p:cNvSpPr txBox="1">
            <a:spLocks/>
          </p:cNvSpPr>
          <p:nvPr/>
        </p:nvSpPr>
        <p:spPr>
          <a:xfrm>
            <a:off x="6424624" y="2477744"/>
            <a:ext cx="928955" cy="4380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후면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1855B8-E322-13A5-A27F-55C789D40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723" y="1014600"/>
            <a:ext cx="2517261" cy="205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70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690C496-9880-F3F4-2801-439AC4114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468" y="835457"/>
            <a:ext cx="3158013" cy="2972247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FAD116B-2C70-C07A-7AA4-917DA3A76940}"/>
              </a:ext>
            </a:extLst>
          </p:cNvPr>
          <p:cNvSpPr txBox="1">
            <a:spLocks/>
          </p:cNvSpPr>
          <p:nvPr/>
        </p:nvSpPr>
        <p:spPr>
          <a:xfrm>
            <a:off x="4950668" y="293355"/>
            <a:ext cx="928955" cy="4380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측면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4994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이미지 아이콘 에 ionicons">
            <a:extLst>
              <a:ext uri="{FF2B5EF4-FFF2-40B4-BE49-F238E27FC236}">
                <a16:creationId xmlns:a16="http://schemas.microsoft.com/office/drawing/2014/main" id="{80CD5188-ABBC-7061-1930-24C27921E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491" y="3320264"/>
            <a:ext cx="875695" cy="87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카메라 아이콘 일러스트 | PNG 아이콘 | Pngtree에 무료 다운로드">
            <a:extLst>
              <a:ext uri="{FF2B5EF4-FFF2-40B4-BE49-F238E27FC236}">
                <a16:creationId xmlns:a16="http://schemas.microsoft.com/office/drawing/2014/main" id="{17F3D051-79BB-BFB8-9704-9055B8375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447" y="1038089"/>
            <a:ext cx="770214" cy="77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B46FEC-A05D-CBF1-7A94-46C2904BE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527" y="3195573"/>
            <a:ext cx="2691936" cy="19142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99E8DE-63B4-A2B7-25B3-41B2D7DEF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815" y="3145525"/>
            <a:ext cx="2662939" cy="1914267"/>
          </a:xfrm>
          <a:prstGeom prst="rect">
            <a:avLst/>
          </a:prstGeom>
        </p:spPr>
      </p:pic>
      <p:sp>
        <p:nvSpPr>
          <p:cNvPr id="9" name="화살표: 굽음 8">
            <a:extLst>
              <a:ext uri="{FF2B5EF4-FFF2-40B4-BE49-F238E27FC236}">
                <a16:creationId xmlns:a16="http://schemas.microsoft.com/office/drawing/2014/main" id="{EE2E49EF-55F0-CDD6-C705-51FA10913835}"/>
              </a:ext>
            </a:extLst>
          </p:cNvPr>
          <p:cNvSpPr/>
          <p:nvPr/>
        </p:nvSpPr>
        <p:spPr>
          <a:xfrm>
            <a:off x="2845941" y="1572499"/>
            <a:ext cx="1540290" cy="1271600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화살표: 굽음 9">
            <a:extLst>
              <a:ext uri="{FF2B5EF4-FFF2-40B4-BE49-F238E27FC236}">
                <a16:creationId xmlns:a16="http://schemas.microsoft.com/office/drawing/2014/main" id="{C8824703-241D-80AE-7913-8589340CFA58}"/>
              </a:ext>
            </a:extLst>
          </p:cNvPr>
          <p:cNvSpPr/>
          <p:nvPr/>
        </p:nvSpPr>
        <p:spPr>
          <a:xfrm rot="5400000">
            <a:off x="7886065" y="1583424"/>
            <a:ext cx="1262047" cy="1527994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왼쪽 10">
            <a:extLst>
              <a:ext uri="{FF2B5EF4-FFF2-40B4-BE49-F238E27FC236}">
                <a16:creationId xmlns:a16="http://schemas.microsoft.com/office/drawing/2014/main" id="{17D10B05-FA39-120D-0074-5D66FB4BEB6C}"/>
              </a:ext>
            </a:extLst>
          </p:cNvPr>
          <p:cNvSpPr/>
          <p:nvPr/>
        </p:nvSpPr>
        <p:spPr>
          <a:xfrm>
            <a:off x="5246134" y="4085236"/>
            <a:ext cx="1739153" cy="690282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46E7812-A36A-5CCB-F2E2-78AEF0B8D1A5}"/>
              </a:ext>
            </a:extLst>
          </p:cNvPr>
          <p:cNvSpPr/>
          <p:nvPr/>
        </p:nvSpPr>
        <p:spPr>
          <a:xfrm>
            <a:off x="4167210" y="3204537"/>
            <a:ext cx="510366" cy="4081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4636A9C-4818-95F9-24B7-1583A1AD2B6E}"/>
              </a:ext>
            </a:extLst>
          </p:cNvPr>
          <p:cNvSpPr/>
          <p:nvPr/>
        </p:nvSpPr>
        <p:spPr>
          <a:xfrm>
            <a:off x="2474360" y="3612710"/>
            <a:ext cx="1845249" cy="144708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블랙, 어둠이(가) 표시된 사진&#10;&#10;자동 생성된 설명">
            <a:extLst>
              <a:ext uri="{FF2B5EF4-FFF2-40B4-BE49-F238E27FC236}">
                <a16:creationId xmlns:a16="http://schemas.microsoft.com/office/drawing/2014/main" id="{6833995A-ABE2-843B-8069-0C6D3D263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905" y="1038090"/>
            <a:ext cx="770213" cy="7702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BDCFDC6-5C52-8CAB-4A91-705199B17F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5045" y="1038089"/>
            <a:ext cx="2149231" cy="155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0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C1E895F7-4C3F-9875-F792-FC97E9921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A2DF57-18EB-5E28-D162-D8DCCF79242A}"/>
              </a:ext>
            </a:extLst>
          </p:cNvPr>
          <p:cNvSpPr txBox="1"/>
          <p:nvPr/>
        </p:nvSpPr>
        <p:spPr>
          <a:xfrm>
            <a:off x="5895268" y="61634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https://slidesplayer.org/slide/16218191/</a:t>
            </a:r>
            <a:r>
              <a:rPr lang="ko-KR" altLang="en-US" dirty="0"/>
              <a:t> 참고 </a:t>
            </a:r>
            <a:r>
              <a:rPr lang="en-US" altLang="ko-KR" dirty="0"/>
              <a:t>ppt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3266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9EA94B40-49F7-AAA8-F4A1-0D3C1B9B0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383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F49C2-3F21-E4B2-552D-99456E2E8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54298" cy="1325563"/>
          </a:xfrm>
        </p:spPr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구성도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3BDC9B-F596-AE39-BCCE-4F20AB000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3527" cy="4351338"/>
          </a:xfrm>
        </p:spPr>
        <p:txBody>
          <a:bodyPr/>
          <a:lstStyle/>
          <a:p>
            <a:r>
              <a:rPr lang="ko-KR" altLang="en-US" dirty="0"/>
              <a:t>소프트웨어 구성도</a:t>
            </a:r>
            <a:endParaRPr lang="en-US" altLang="ko-KR" dirty="0"/>
          </a:p>
          <a:p>
            <a:r>
              <a:rPr lang="ko-KR" altLang="en-US" dirty="0"/>
              <a:t>플로우 차트</a:t>
            </a:r>
            <a:endParaRPr lang="en-US" altLang="ko-KR" dirty="0"/>
          </a:p>
          <a:p>
            <a:r>
              <a:rPr lang="ko-KR" altLang="en-US" dirty="0" err="1"/>
              <a:t>모듈별</a:t>
            </a:r>
            <a:r>
              <a:rPr lang="ko-KR" altLang="en-US" dirty="0"/>
              <a:t> 구성</a:t>
            </a:r>
            <a:r>
              <a:rPr lang="en-US" altLang="ko-KR" dirty="0"/>
              <a:t>/</a:t>
            </a:r>
            <a:r>
              <a:rPr lang="ko-KR" altLang="en-US" dirty="0"/>
              <a:t>동작 설명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36A90E8-F3D5-678A-D516-E08496600E2E}"/>
              </a:ext>
            </a:extLst>
          </p:cNvPr>
          <p:cNvSpPr txBox="1">
            <a:spLocks/>
          </p:cNvSpPr>
          <p:nvPr/>
        </p:nvSpPr>
        <p:spPr>
          <a:xfrm>
            <a:off x="6472355" y="365124"/>
            <a:ext cx="32542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HW </a:t>
            </a:r>
            <a:r>
              <a:rPr lang="ko-KR" altLang="en-US" dirty="0"/>
              <a:t>구성도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877DB1E-B736-3F8A-E82A-68901149B9D1}"/>
              </a:ext>
            </a:extLst>
          </p:cNvPr>
          <p:cNvSpPr txBox="1">
            <a:spLocks/>
          </p:cNvSpPr>
          <p:nvPr/>
        </p:nvSpPr>
        <p:spPr>
          <a:xfrm>
            <a:off x="6460273" y="1825625"/>
            <a:ext cx="48935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하드웨어 구성도</a:t>
            </a:r>
            <a:endParaRPr lang="en-US" altLang="ko-KR" dirty="0"/>
          </a:p>
          <a:p>
            <a:r>
              <a:rPr lang="ko-KR" altLang="en-US" dirty="0"/>
              <a:t>플로우 차트</a:t>
            </a:r>
            <a:endParaRPr lang="en-US" altLang="ko-KR" dirty="0"/>
          </a:p>
          <a:p>
            <a:r>
              <a:rPr lang="ko-KR" altLang="en-US" dirty="0" err="1"/>
              <a:t>모듈별</a:t>
            </a:r>
            <a:r>
              <a:rPr lang="ko-KR" altLang="en-US" dirty="0"/>
              <a:t> 구성</a:t>
            </a:r>
            <a:r>
              <a:rPr lang="en-US" altLang="ko-KR" dirty="0"/>
              <a:t>/</a:t>
            </a:r>
            <a:r>
              <a:rPr lang="ko-KR" altLang="en-US" dirty="0"/>
              <a:t>동작 설명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45326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771EA-FAA8-2C01-B030-D178268CB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구성도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3433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9" name="사각형: 둥근 모서리 5208">
            <a:extLst>
              <a:ext uri="{FF2B5EF4-FFF2-40B4-BE49-F238E27FC236}">
                <a16:creationId xmlns:a16="http://schemas.microsoft.com/office/drawing/2014/main" id="{785A69D4-B036-6FAB-5224-33D637EDA6BC}"/>
              </a:ext>
            </a:extLst>
          </p:cNvPr>
          <p:cNvSpPr/>
          <p:nvPr/>
        </p:nvSpPr>
        <p:spPr>
          <a:xfrm>
            <a:off x="8880288" y="2461846"/>
            <a:ext cx="1062177" cy="2678241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70EF0C5-28F0-0005-C67F-238F637B75A2}"/>
              </a:ext>
            </a:extLst>
          </p:cNvPr>
          <p:cNvSpPr/>
          <p:nvPr/>
        </p:nvSpPr>
        <p:spPr>
          <a:xfrm>
            <a:off x="10079065" y="1251927"/>
            <a:ext cx="2063044" cy="533644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79955C6-8BCB-E8E6-B59B-7C2FBCFBC029}"/>
              </a:ext>
            </a:extLst>
          </p:cNvPr>
          <p:cNvSpPr/>
          <p:nvPr/>
        </p:nvSpPr>
        <p:spPr>
          <a:xfrm>
            <a:off x="328675" y="1251927"/>
            <a:ext cx="8394761" cy="533644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BAC9A4D-D403-38A6-46B1-3AF6C842EE01}"/>
              </a:ext>
            </a:extLst>
          </p:cNvPr>
          <p:cNvSpPr/>
          <p:nvPr/>
        </p:nvSpPr>
        <p:spPr>
          <a:xfrm>
            <a:off x="10290417" y="2461846"/>
            <a:ext cx="1640340" cy="36908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D395B40-1EF8-AA93-D71E-28B7CA7436D9}"/>
              </a:ext>
            </a:extLst>
          </p:cNvPr>
          <p:cNvSpPr/>
          <p:nvPr/>
        </p:nvSpPr>
        <p:spPr>
          <a:xfrm>
            <a:off x="711846" y="1337638"/>
            <a:ext cx="4455568" cy="51540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307D63-260A-C03D-46B0-871BB4072BEC}"/>
              </a:ext>
            </a:extLst>
          </p:cNvPr>
          <p:cNvSpPr/>
          <p:nvPr/>
        </p:nvSpPr>
        <p:spPr>
          <a:xfrm>
            <a:off x="2245847" y="4515140"/>
            <a:ext cx="1115878" cy="3415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Raspi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-camera</a:t>
            </a:r>
          </a:p>
          <a:p>
            <a:pPr algn="ctr"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control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657640-9EDE-C06F-B903-38ED5CFC43C4}"/>
              </a:ext>
            </a:extLst>
          </p:cNvPr>
          <p:cNvSpPr/>
          <p:nvPr/>
        </p:nvSpPr>
        <p:spPr>
          <a:xfrm>
            <a:off x="2245847" y="4854121"/>
            <a:ext cx="1115878" cy="11062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 촬영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7D4841-58CF-4B5D-3346-B42AE09DFF80}"/>
              </a:ext>
            </a:extLst>
          </p:cNvPr>
          <p:cNvSpPr/>
          <p:nvPr/>
        </p:nvSpPr>
        <p:spPr>
          <a:xfrm>
            <a:off x="886602" y="4515140"/>
            <a:ext cx="1115878" cy="3415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motor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process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4A348B-5190-7F12-A858-3DBB6848240A}"/>
              </a:ext>
            </a:extLst>
          </p:cNvPr>
          <p:cNvSpPr/>
          <p:nvPr/>
        </p:nvSpPr>
        <p:spPr>
          <a:xfrm>
            <a:off x="3623356" y="4527508"/>
            <a:ext cx="1115878" cy="3415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Collision</a:t>
            </a:r>
          </a:p>
          <a:p>
            <a:pPr algn="ctr"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process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BDB9A8B-564F-2C0C-73E1-48E74F825579}"/>
              </a:ext>
            </a:extLst>
          </p:cNvPr>
          <p:cNvSpPr/>
          <p:nvPr/>
        </p:nvSpPr>
        <p:spPr>
          <a:xfrm>
            <a:off x="258337" y="366324"/>
            <a:ext cx="2263189" cy="45663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SW </a:t>
            </a:r>
            <a:r>
              <a:rPr lang="ko-KR" altLang="en-US" dirty="0"/>
              <a:t>구성도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5765013-A8AA-C332-3D1B-6B25051C50DE}"/>
              </a:ext>
            </a:extLst>
          </p:cNvPr>
          <p:cNvSpPr/>
          <p:nvPr/>
        </p:nvSpPr>
        <p:spPr>
          <a:xfrm>
            <a:off x="1202663" y="1322956"/>
            <a:ext cx="1043184" cy="265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모듈 영역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F5CDFBE-2388-6DDA-98DE-FD85D2201FC3}"/>
              </a:ext>
            </a:extLst>
          </p:cNvPr>
          <p:cNvSpPr/>
          <p:nvPr/>
        </p:nvSpPr>
        <p:spPr>
          <a:xfrm>
            <a:off x="10064972" y="1316930"/>
            <a:ext cx="2049487" cy="265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스마트팜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메인관리</a:t>
            </a:r>
            <a:r>
              <a:rPr lang="ko-KR" altLang="en-US" sz="1100" dirty="0"/>
              <a:t> 시스템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E6F005-6D49-58F1-1E74-2D7862C079AD}"/>
              </a:ext>
            </a:extLst>
          </p:cNvPr>
          <p:cNvSpPr/>
          <p:nvPr/>
        </p:nvSpPr>
        <p:spPr>
          <a:xfrm>
            <a:off x="964684" y="1355801"/>
            <a:ext cx="372730" cy="21678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9D7AC21-93BD-08E8-61C7-4A94BA9D3086}"/>
              </a:ext>
            </a:extLst>
          </p:cNvPr>
          <p:cNvSpPr/>
          <p:nvPr/>
        </p:nvSpPr>
        <p:spPr>
          <a:xfrm>
            <a:off x="9865050" y="1341223"/>
            <a:ext cx="372730" cy="21678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EFE257-2E5B-E639-DD4F-B4515C095E7B}"/>
              </a:ext>
            </a:extLst>
          </p:cNvPr>
          <p:cNvSpPr/>
          <p:nvPr/>
        </p:nvSpPr>
        <p:spPr>
          <a:xfrm>
            <a:off x="1014042" y="4021125"/>
            <a:ext cx="869566" cy="26384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movement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9074B0E-627C-F417-8399-B6C77B3EAC31}"/>
              </a:ext>
            </a:extLst>
          </p:cNvPr>
          <p:cNvSpPr/>
          <p:nvPr/>
        </p:nvSpPr>
        <p:spPr>
          <a:xfrm>
            <a:off x="2018408" y="2163972"/>
            <a:ext cx="1692388" cy="153235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동작제어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24DD915-4C32-C4E2-B8B5-F920E95699CB}"/>
              </a:ext>
            </a:extLst>
          </p:cNvPr>
          <p:cNvSpPr/>
          <p:nvPr/>
        </p:nvSpPr>
        <p:spPr>
          <a:xfrm>
            <a:off x="9059970" y="3935074"/>
            <a:ext cx="715249" cy="1307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972EA21-1ADF-576D-5AD7-4BA00996ABA5}"/>
              </a:ext>
            </a:extLst>
          </p:cNvPr>
          <p:cNvSpPr/>
          <p:nvPr/>
        </p:nvSpPr>
        <p:spPr>
          <a:xfrm rot="10800000">
            <a:off x="9031478" y="4393285"/>
            <a:ext cx="715249" cy="1307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9034474-BDA1-9227-6100-9755E0CDD247}"/>
              </a:ext>
            </a:extLst>
          </p:cNvPr>
          <p:cNvSpPr/>
          <p:nvPr/>
        </p:nvSpPr>
        <p:spPr>
          <a:xfrm>
            <a:off x="14700229" y="5271602"/>
            <a:ext cx="98052" cy="457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서버쪽</a:t>
            </a:r>
            <a:r>
              <a:rPr lang="ko-KR" altLang="en-US" sz="800" dirty="0"/>
              <a:t> 양방향 통신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F756AAB-5268-2328-7735-9EB2A21CC08C}"/>
              </a:ext>
            </a:extLst>
          </p:cNvPr>
          <p:cNvSpPr/>
          <p:nvPr/>
        </p:nvSpPr>
        <p:spPr>
          <a:xfrm>
            <a:off x="8971854" y="4084106"/>
            <a:ext cx="907026" cy="2771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양방향 통신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CEF2509-DBD9-1B44-D78A-7789093063B1}"/>
              </a:ext>
            </a:extLst>
          </p:cNvPr>
          <p:cNvSpPr/>
          <p:nvPr/>
        </p:nvSpPr>
        <p:spPr>
          <a:xfrm>
            <a:off x="2425067" y="4016349"/>
            <a:ext cx="869566" cy="26674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image to byte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124" name="Picture 4" descr="Start Special Lineal icon">
            <a:extLst>
              <a:ext uri="{FF2B5EF4-FFF2-40B4-BE49-F238E27FC236}">
                <a16:creationId xmlns:a16="http://schemas.microsoft.com/office/drawing/2014/main" id="{51B24B35-5081-74F6-CAF0-4A687F728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079" y="4405516"/>
            <a:ext cx="552575" cy="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62FF1D5-BB48-BDF4-B7F3-C4B5BED149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423" y="3521008"/>
            <a:ext cx="383356" cy="383356"/>
          </a:xfrm>
          <a:prstGeom prst="rect">
            <a:avLst/>
          </a:prstGeom>
        </p:spPr>
      </p:pic>
      <p:pic>
        <p:nvPicPr>
          <p:cNvPr id="5126" name="Picture 6" descr="Desktop, pc, server icon - Free download on Iconfinder">
            <a:extLst>
              <a:ext uri="{FF2B5EF4-FFF2-40B4-BE49-F238E27FC236}">
                <a16:creationId xmlns:a16="http://schemas.microsoft.com/office/drawing/2014/main" id="{9A52F0C3-2361-29F0-CE56-21B3E6516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437" y="2599337"/>
            <a:ext cx="1119554" cy="111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F7F1A7D-F46A-7024-8853-F3FA81E6BF08}"/>
              </a:ext>
            </a:extLst>
          </p:cNvPr>
          <p:cNvSpPr txBox="1"/>
          <p:nvPr/>
        </p:nvSpPr>
        <p:spPr>
          <a:xfrm>
            <a:off x="10837553" y="3768746"/>
            <a:ext cx="794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서버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8F7B86B-CAC2-A7D4-6E27-501C83B1D375}"/>
              </a:ext>
            </a:extLst>
          </p:cNvPr>
          <p:cNvSpPr/>
          <p:nvPr/>
        </p:nvSpPr>
        <p:spPr>
          <a:xfrm>
            <a:off x="886082" y="4854121"/>
            <a:ext cx="1115878" cy="11062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모터 움직임 제어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63257A5-98F1-8545-34DF-2A7BDE785975}"/>
              </a:ext>
            </a:extLst>
          </p:cNvPr>
          <p:cNvSpPr/>
          <p:nvPr/>
        </p:nvSpPr>
        <p:spPr>
          <a:xfrm>
            <a:off x="3622836" y="4874122"/>
            <a:ext cx="1115878" cy="11062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이동 거리 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제한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A4899D-C66B-1200-CBB2-750228318BFA}"/>
              </a:ext>
            </a:extLst>
          </p:cNvPr>
          <p:cNvSpPr txBox="1"/>
          <p:nvPr/>
        </p:nvSpPr>
        <p:spPr>
          <a:xfrm>
            <a:off x="3411491" y="913114"/>
            <a:ext cx="323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카메라 이동 모듈 시스템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2A42952-E546-552B-C6A6-4F5A7527ABCF}"/>
              </a:ext>
            </a:extLst>
          </p:cNvPr>
          <p:cNvSpPr/>
          <p:nvPr/>
        </p:nvSpPr>
        <p:spPr>
          <a:xfrm>
            <a:off x="3695063" y="4018225"/>
            <a:ext cx="869566" cy="26674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collision detection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2DA55B-9A09-63EC-7829-C97FA5B8D9B7}"/>
              </a:ext>
            </a:extLst>
          </p:cNvPr>
          <p:cNvSpPr txBox="1"/>
          <p:nvPr/>
        </p:nvSpPr>
        <p:spPr>
          <a:xfrm>
            <a:off x="10793536" y="5857249"/>
            <a:ext cx="1258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repository</a:t>
            </a:r>
            <a:endParaRPr lang="ko-KR" altLang="en-US" sz="10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A6C9A1B-93EB-C9BC-A510-5DDD5518E99B}"/>
              </a:ext>
            </a:extLst>
          </p:cNvPr>
          <p:cNvSpPr/>
          <p:nvPr/>
        </p:nvSpPr>
        <p:spPr>
          <a:xfrm>
            <a:off x="5820643" y="2550308"/>
            <a:ext cx="2699023" cy="258977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87034BD-74CB-D333-E44D-8652C06653D9}"/>
              </a:ext>
            </a:extLst>
          </p:cNvPr>
          <p:cNvSpPr/>
          <p:nvPr/>
        </p:nvSpPr>
        <p:spPr>
          <a:xfrm>
            <a:off x="6431585" y="2503986"/>
            <a:ext cx="1706565" cy="265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송수신 영역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0C1BB48-C12C-49A4-A782-40A3609B43EA}"/>
              </a:ext>
            </a:extLst>
          </p:cNvPr>
          <p:cNvSpPr/>
          <p:nvPr/>
        </p:nvSpPr>
        <p:spPr>
          <a:xfrm>
            <a:off x="6156766" y="2514970"/>
            <a:ext cx="372730" cy="21678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5122" name="Picture 2" descr="HiveMQ Media Kit - High Resolution Logo Downloads">
            <a:extLst>
              <a:ext uri="{FF2B5EF4-FFF2-40B4-BE49-F238E27FC236}">
                <a16:creationId xmlns:a16="http://schemas.microsoft.com/office/drawing/2014/main" id="{5F53C11F-5934-F3E7-0B39-14A4F77F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648" y="2535893"/>
            <a:ext cx="839744" cy="83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FEBDB95C-59ED-92C8-4E3A-76578B2FDE0C}"/>
              </a:ext>
            </a:extLst>
          </p:cNvPr>
          <p:cNvCxnSpPr>
            <a:stCxn id="28" idx="2"/>
            <a:endCxn id="27" idx="0"/>
          </p:cNvCxnSpPr>
          <p:nvPr/>
        </p:nvCxnSpPr>
        <p:spPr>
          <a:xfrm rot="5400000">
            <a:off x="1994315" y="3150838"/>
            <a:ext cx="324798" cy="141577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AAC9D669-75C0-8EB8-06FD-4CEF14906A6D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rot="5400000">
            <a:off x="2702215" y="3853962"/>
            <a:ext cx="320022" cy="475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1" name="연결선: 꺾임 5120">
            <a:extLst>
              <a:ext uri="{FF2B5EF4-FFF2-40B4-BE49-F238E27FC236}">
                <a16:creationId xmlns:a16="http://schemas.microsoft.com/office/drawing/2014/main" id="{4EBCF503-6C06-FFD6-B638-0F2A523DD75B}"/>
              </a:ext>
            </a:extLst>
          </p:cNvPr>
          <p:cNvCxnSpPr>
            <a:cxnSpLocks/>
            <a:stCxn id="28" idx="2"/>
            <a:endCxn id="51" idx="0"/>
          </p:cNvCxnSpPr>
          <p:nvPr/>
        </p:nvCxnSpPr>
        <p:spPr>
          <a:xfrm rot="16200000" flipH="1">
            <a:off x="3336275" y="3224654"/>
            <a:ext cx="321898" cy="1265244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7" name="직사각형 5126">
            <a:extLst>
              <a:ext uri="{FF2B5EF4-FFF2-40B4-BE49-F238E27FC236}">
                <a16:creationId xmlns:a16="http://schemas.microsoft.com/office/drawing/2014/main" id="{2767C4E0-B078-025A-92DD-8562E8B561F1}"/>
              </a:ext>
            </a:extLst>
          </p:cNvPr>
          <p:cNvSpPr/>
          <p:nvPr/>
        </p:nvSpPr>
        <p:spPr>
          <a:xfrm>
            <a:off x="2790092" y="3661592"/>
            <a:ext cx="147758" cy="875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36" name="Picture 16" descr="convert icon, sign icon, black icon icon, direction icon, way icon, path  icon, indication icon, signal icon, mark icon">
            <a:extLst>
              <a:ext uri="{FF2B5EF4-FFF2-40B4-BE49-F238E27FC236}">
                <a16:creationId xmlns:a16="http://schemas.microsoft.com/office/drawing/2014/main" id="{7FFF82CE-DE14-6E67-4440-5AF28C3CA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687" y="3436465"/>
            <a:ext cx="392401" cy="39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52" name="연결선: 꺾임 5151">
            <a:extLst>
              <a:ext uri="{FF2B5EF4-FFF2-40B4-BE49-F238E27FC236}">
                <a16:creationId xmlns:a16="http://schemas.microsoft.com/office/drawing/2014/main" id="{0CDC659A-A3A2-7314-0314-ED3654C668BD}"/>
              </a:ext>
            </a:extLst>
          </p:cNvPr>
          <p:cNvCxnSpPr>
            <a:cxnSpLocks/>
          </p:cNvCxnSpPr>
          <p:nvPr/>
        </p:nvCxnSpPr>
        <p:spPr>
          <a:xfrm rot="5400000">
            <a:off x="10825271" y="4403536"/>
            <a:ext cx="507921" cy="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6" name="직사각형 5165">
            <a:extLst>
              <a:ext uri="{FF2B5EF4-FFF2-40B4-BE49-F238E27FC236}">
                <a16:creationId xmlns:a16="http://schemas.microsoft.com/office/drawing/2014/main" id="{0D10277D-6921-0C99-D7A3-321EF1485CD2}"/>
              </a:ext>
            </a:extLst>
          </p:cNvPr>
          <p:cNvSpPr/>
          <p:nvPr/>
        </p:nvSpPr>
        <p:spPr>
          <a:xfrm>
            <a:off x="10454324" y="4707094"/>
            <a:ext cx="1418987" cy="12208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132" name="Picture 12" descr="데이터베이스 - 무료 과학 기술개 아이콘">
            <a:extLst>
              <a:ext uri="{FF2B5EF4-FFF2-40B4-BE49-F238E27FC236}">
                <a16:creationId xmlns:a16="http://schemas.microsoft.com/office/drawing/2014/main" id="{D853B4E7-51A0-1AB3-5EC9-DF49004BC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332" y="4869047"/>
            <a:ext cx="1043184" cy="104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67" name="TextBox 5166">
            <a:extLst>
              <a:ext uri="{FF2B5EF4-FFF2-40B4-BE49-F238E27FC236}">
                <a16:creationId xmlns:a16="http://schemas.microsoft.com/office/drawing/2014/main" id="{7BE82DD7-7D06-5108-CE1D-AE6CC91A3B8D}"/>
              </a:ext>
            </a:extLst>
          </p:cNvPr>
          <p:cNvSpPr txBox="1"/>
          <p:nvPr/>
        </p:nvSpPr>
        <p:spPr>
          <a:xfrm>
            <a:off x="10472132" y="4662119"/>
            <a:ext cx="1531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농작물데이터 축적</a:t>
            </a:r>
          </a:p>
        </p:txBody>
      </p:sp>
      <p:cxnSp>
        <p:nvCxnSpPr>
          <p:cNvPr id="5169" name="연결선: 꺾임 5168">
            <a:extLst>
              <a:ext uri="{FF2B5EF4-FFF2-40B4-BE49-F238E27FC236}">
                <a16:creationId xmlns:a16="http://schemas.microsoft.com/office/drawing/2014/main" id="{92268C00-B5D6-10DC-FE2D-2BC1BCA63652}"/>
              </a:ext>
            </a:extLst>
          </p:cNvPr>
          <p:cNvCxnSpPr>
            <a:cxnSpLocks/>
            <a:stCxn id="5189" idx="3"/>
            <a:endCxn id="32" idx="2"/>
          </p:cNvCxnSpPr>
          <p:nvPr/>
        </p:nvCxnSpPr>
        <p:spPr>
          <a:xfrm flipV="1">
            <a:off x="8222936" y="4222671"/>
            <a:ext cx="748918" cy="261805"/>
          </a:xfrm>
          <a:prstGeom prst="bent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0" name="연결선: 꺾임 5169">
            <a:extLst>
              <a:ext uri="{FF2B5EF4-FFF2-40B4-BE49-F238E27FC236}">
                <a16:creationId xmlns:a16="http://schemas.microsoft.com/office/drawing/2014/main" id="{BA604CD0-B7C9-22A0-DCDE-5954C8438D63}"/>
              </a:ext>
            </a:extLst>
          </p:cNvPr>
          <p:cNvCxnSpPr>
            <a:cxnSpLocks/>
            <a:endCxn id="5136" idx="1"/>
          </p:cNvCxnSpPr>
          <p:nvPr/>
        </p:nvCxnSpPr>
        <p:spPr>
          <a:xfrm>
            <a:off x="3726035" y="3018524"/>
            <a:ext cx="1570652" cy="614142"/>
          </a:xfrm>
          <a:prstGeom prst="bent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3" name="연결선: 꺾임 5172">
            <a:extLst>
              <a:ext uri="{FF2B5EF4-FFF2-40B4-BE49-F238E27FC236}">
                <a16:creationId xmlns:a16="http://schemas.microsoft.com/office/drawing/2014/main" id="{4D6A5616-F21B-9C65-F466-BBB479837D46}"/>
              </a:ext>
            </a:extLst>
          </p:cNvPr>
          <p:cNvCxnSpPr>
            <a:cxnSpLocks/>
            <a:stCxn id="5136" idx="3"/>
          </p:cNvCxnSpPr>
          <p:nvPr/>
        </p:nvCxnSpPr>
        <p:spPr>
          <a:xfrm>
            <a:off x="5689088" y="3632666"/>
            <a:ext cx="379297" cy="281991"/>
          </a:xfrm>
          <a:prstGeom prst="bentConnector3">
            <a:avLst>
              <a:gd name="adj1" fmla="val 50000"/>
            </a:avLst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6" name="연결선: 꺾임 5175">
            <a:extLst>
              <a:ext uri="{FF2B5EF4-FFF2-40B4-BE49-F238E27FC236}">
                <a16:creationId xmlns:a16="http://schemas.microsoft.com/office/drawing/2014/main" id="{F6F9E01C-F1CE-86B9-BF3E-8426002D8414}"/>
              </a:ext>
            </a:extLst>
          </p:cNvPr>
          <p:cNvCxnSpPr>
            <a:cxnSpLocks/>
            <a:stCxn id="5185" idx="2"/>
            <a:endCxn id="5189" idx="1"/>
          </p:cNvCxnSpPr>
          <p:nvPr/>
        </p:nvCxnSpPr>
        <p:spPr>
          <a:xfrm rot="16200000" flipH="1">
            <a:off x="6876931" y="4030182"/>
            <a:ext cx="203687" cy="704900"/>
          </a:xfrm>
          <a:prstGeom prst="bent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0" name="연결선: 꺾임 5179">
            <a:extLst>
              <a:ext uri="{FF2B5EF4-FFF2-40B4-BE49-F238E27FC236}">
                <a16:creationId xmlns:a16="http://schemas.microsoft.com/office/drawing/2014/main" id="{007598ED-CCC4-D9CA-B5AD-9A90489AB8E9}"/>
              </a:ext>
            </a:extLst>
          </p:cNvPr>
          <p:cNvCxnSpPr>
            <a:cxnSpLocks/>
            <a:stCxn id="32" idx="6"/>
            <a:endCxn id="5126" idx="1"/>
          </p:cNvCxnSpPr>
          <p:nvPr/>
        </p:nvCxnSpPr>
        <p:spPr>
          <a:xfrm flipV="1">
            <a:off x="9878880" y="3159114"/>
            <a:ext cx="621557" cy="1063557"/>
          </a:xfrm>
          <a:prstGeom prst="bent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83" name="직사각형 5182">
            <a:extLst>
              <a:ext uri="{FF2B5EF4-FFF2-40B4-BE49-F238E27FC236}">
                <a16:creationId xmlns:a16="http://schemas.microsoft.com/office/drawing/2014/main" id="{9E704F8D-E98A-B521-62B2-926B4E99DA8D}"/>
              </a:ext>
            </a:extLst>
          </p:cNvPr>
          <p:cNvSpPr/>
          <p:nvPr/>
        </p:nvSpPr>
        <p:spPr>
          <a:xfrm>
            <a:off x="2018407" y="1860305"/>
            <a:ext cx="1692388" cy="3415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main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process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85" name="직사각형 5184">
            <a:extLst>
              <a:ext uri="{FF2B5EF4-FFF2-40B4-BE49-F238E27FC236}">
                <a16:creationId xmlns:a16="http://schemas.microsoft.com/office/drawing/2014/main" id="{66E55AB9-D630-D944-1D5B-7A0563E2576C}"/>
              </a:ext>
            </a:extLst>
          </p:cNvPr>
          <p:cNvSpPr/>
          <p:nvPr/>
        </p:nvSpPr>
        <p:spPr>
          <a:xfrm>
            <a:off x="6068385" y="3939250"/>
            <a:ext cx="1115878" cy="3415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신호 처리</a:t>
            </a:r>
          </a:p>
        </p:txBody>
      </p:sp>
      <p:sp>
        <p:nvSpPr>
          <p:cNvPr id="5186" name="직사각형 5185">
            <a:extLst>
              <a:ext uri="{FF2B5EF4-FFF2-40B4-BE49-F238E27FC236}">
                <a16:creationId xmlns:a16="http://schemas.microsoft.com/office/drawing/2014/main" id="{E535DA62-5240-9F98-3A12-15B88D5B2B3A}"/>
              </a:ext>
            </a:extLst>
          </p:cNvPr>
          <p:cNvSpPr/>
          <p:nvPr/>
        </p:nvSpPr>
        <p:spPr>
          <a:xfrm>
            <a:off x="6068385" y="3600308"/>
            <a:ext cx="1115878" cy="3415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이미지 전송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87" name="직사각형 5186">
            <a:extLst>
              <a:ext uri="{FF2B5EF4-FFF2-40B4-BE49-F238E27FC236}">
                <a16:creationId xmlns:a16="http://schemas.microsoft.com/office/drawing/2014/main" id="{CB5A577F-57DE-9EA1-2D73-46809709BAA4}"/>
              </a:ext>
            </a:extLst>
          </p:cNvPr>
          <p:cNvSpPr/>
          <p:nvPr/>
        </p:nvSpPr>
        <p:spPr>
          <a:xfrm>
            <a:off x="6068385" y="3251535"/>
            <a:ext cx="1115878" cy="3415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서버 통신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89" name="직사각형 5188">
            <a:extLst>
              <a:ext uri="{FF2B5EF4-FFF2-40B4-BE49-F238E27FC236}">
                <a16:creationId xmlns:a16="http://schemas.microsoft.com/office/drawing/2014/main" id="{E24D7B79-CC0B-CEA2-76B9-DF961C016BBE}"/>
              </a:ext>
            </a:extLst>
          </p:cNvPr>
          <p:cNvSpPr/>
          <p:nvPr/>
        </p:nvSpPr>
        <p:spPr>
          <a:xfrm>
            <a:off x="7331224" y="3923933"/>
            <a:ext cx="891712" cy="11210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protocol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165" name="Picture 18" descr="MQTT">
            <a:extLst>
              <a:ext uri="{FF2B5EF4-FFF2-40B4-BE49-F238E27FC236}">
                <a16:creationId xmlns:a16="http://schemas.microsoft.com/office/drawing/2014/main" id="{96AD2ECC-9700-1967-4B7F-072762647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588" y="3798849"/>
            <a:ext cx="786093" cy="6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00" name="그림 5199">
            <a:extLst>
              <a:ext uri="{FF2B5EF4-FFF2-40B4-BE49-F238E27FC236}">
                <a16:creationId xmlns:a16="http://schemas.microsoft.com/office/drawing/2014/main" id="{19664DA9-6672-391C-08C4-66339AEC54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6221" y="2188988"/>
            <a:ext cx="333555" cy="421333"/>
          </a:xfrm>
          <a:prstGeom prst="rect">
            <a:avLst/>
          </a:prstGeom>
        </p:spPr>
      </p:pic>
      <p:pic>
        <p:nvPicPr>
          <p:cNvPr id="5204" name="Picture 38" descr="camera&quot; Icon - Download for free – Iconduck">
            <a:extLst>
              <a:ext uri="{FF2B5EF4-FFF2-40B4-BE49-F238E27FC236}">
                <a16:creationId xmlns:a16="http://schemas.microsoft.com/office/drawing/2014/main" id="{FB9EE9D9-10AD-D575-9334-B24D9BDE7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671" y="4854121"/>
            <a:ext cx="550229" cy="44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05" name="Picture 40" descr="전기 모터 - 무료 과학 기술개 아이콘">
            <a:extLst>
              <a:ext uri="{FF2B5EF4-FFF2-40B4-BE49-F238E27FC236}">
                <a16:creationId xmlns:a16="http://schemas.microsoft.com/office/drawing/2014/main" id="{A78B7E59-789A-552D-4FD5-23EBD1B6B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973" y="4855588"/>
            <a:ext cx="438873" cy="43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07" name="Picture 44" descr="Switch, button, control, panel, energy icon - Download on Iconfinder">
            <a:extLst>
              <a:ext uri="{FF2B5EF4-FFF2-40B4-BE49-F238E27FC236}">
                <a16:creationId xmlns:a16="http://schemas.microsoft.com/office/drawing/2014/main" id="{0BC5CD18-B209-CD09-5EF0-B200B69C4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859" y="4860252"/>
            <a:ext cx="407569" cy="40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08" name="Picture 46" descr="Protocol - Free networking icons">
            <a:extLst>
              <a:ext uri="{FF2B5EF4-FFF2-40B4-BE49-F238E27FC236}">
                <a16:creationId xmlns:a16="http://schemas.microsoft.com/office/drawing/2014/main" id="{CD1FD780-72B6-3033-C539-0BAB7EAB9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402" y="3001303"/>
            <a:ext cx="786468" cy="78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13" name="사각형: 둥근 모서리 5212">
            <a:extLst>
              <a:ext uri="{FF2B5EF4-FFF2-40B4-BE49-F238E27FC236}">
                <a16:creationId xmlns:a16="http://schemas.microsoft.com/office/drawing/2014/main" id="{C54FFBDB-0786-66F9-E9F9-0C9A9C588FCE}"/>
              </a:ext>
            </a:extLst>
          </p:cNvPr>
          <p:cNvSpPr/>
          <p:nvPr/>
        </p:nvSpPr>
        <p:spPr>
          <a:xfrm>
            <a:off x="8878951" y="2259132"/>
            <a:ext cx="1062177" cy="23973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MQTT</a:t>
            </a:r>
            <a:r>
              <a:rPr lang="ko-KR" altLang="en-US" sz="1100" dirty="0"/>
              <a:t> </a:t>
            </a:r>
            <a:r>
              <a:rPr lang="en-US" altLang="ko-KR" sz="1100" dirty="0"/>
              <a:t>Broker</a:t>
            </a:r>
            <a:endParaRPr lang="ko-KR" altLang="en-US" sz="1100" dirty="0"/>
          </a:p>
        </p:txBody>
      </p:sp>
      <p:sp>
        <p:nvSpPr>
          <p:cNvPr id="5214" name="타원 5213">
            <a:extLst>
              <a:ext uri="{FF2B5EF4-FFF2-40B4-BE49-F238E27FC236}">
                <a16:creationId xmlns:a16="http://schemas.microsoft.com/office/drawing/2014/main" id="{96435246-1630-8BAA-1DD7-B88F08F2F7D4}"/>
              </a:ext>
            </a:extLst>
          </p:cNvPr>
          <p:cNvSpPr/>
          <p:nvPr/>
        </p:nvSpPr>
        <p:spPr>
          <a:xfrm>
            <a:off x="8597395" y="2258972"/>
            <a:ext cx="372730" cy="21678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5331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57135C5-F951-CA12-2A4D-E231CABEA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612910"/>
              </p:ext>
            </p:extLst>
          </p:nvPr>
        </p:nvGraphicFramePr>
        <p:xfrm>
          <a:off x="1982925" y="516848"/>
          <a:ext cx="8226150" cy="612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2050">
                  <a:extLst>
                    <a:ext uri="{9D8B030D-6E8A-4147-A177-3AD203B41FA5}">
                      <a16:colId xmlns:a16="http://schemas.microsoft.com/office/drawing/2014/main" val="3585606870"/>
                    </a:ext>
                  </a:extLst>
                </a:gridCol>
                <a:gridCol w="2426102">
                  <a:extLst>
                    <a:ext uri="{9D8B030D-6E8A-4147-A177-3AD203B41FA5}">
                      <a16:colId xmlns:a16="http://schemas.microsoft.com/office/drawing/2014/main" val="137047275"/>
                    </a:ext>
                  </a:extLst>
                </a:gridCol>
                <a:gridCol w="3057998">
                  <a:extLst>
                    <a:ext uri="{9D8B030D-6E8A-4147-A177-3AD203B41FA5}">
                      <a16:colId xmlns:a16="http://schemas.microsoft.com/office/drawing/2014/main" val="96780985"/>
                    </a:ext>
                  </a:extLst>
                </a:gridCol>
              </a:tblGrid>
              <a:tr h="3355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모듈 뷰 요소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관련 뷰 서버 요소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671867"/>
                  </a:ext>
                </a:extLst>
              </a:tr>
              <a:tr h="35945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모듈 영역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Main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process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메인 프로세스로 세분화된 각 기능들을 중앙에서 제어하고 동작하는 기능을 합니다</a:t>
                      </a:r>
                      <a:r>
                        <a:rPr lang="en-US" altLang="ko-KR" sz="1100" dirty="0"/>
                        <a:t>. 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048683"/>
                  </a:ext>
                </a:extLst>
              </a:tr>
              <a:tr h="359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motor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모터는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상 여자 방식의 스텝 모터로서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일정한 스텝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단위 각도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마다 회전하는 원리를 가지고 있습니다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867519"/>
                  </a:ext>
                </a:extLst>
              </a:tr>
              <a:tr h="359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Raspi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-camera</a:t>
                      </a:r>
                    </a:p>
                    <a:p>
                      <a:pPr algn="ctr"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control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농작물의 상태를 사진으로 찍기 위해 </a:t>
                      </a:r>
                      <a:r>
                        <a:rPr lang="ko-KR" altLang="en-US" sz="1100" dirty="0" err="1"/>
                        <a:t>라즈베리파이</a:t>
                      </a:r>
                      <a:r>
                        <a:rPr lang="ko-KR" altLang="en-US" sz="1100" dirty="0"/>
                        <a:t> 카메라와 상호작용합니다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652778"/>
                  </a:ext>
                </a:extLst>
              </a:tr>
              <a:tr h="359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Collision</a:t>
                      </a:r>
                    </a:p>
                    <a:p>
                      <a:pPr algn="ctr"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충돌 스위치를 이용해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이동제한을 하여 목적 거리를 특정하는 역할을 합니다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173534"/>
                  </a:ext>
                </a:extLst>
              </a:tr>
              <a:tr h="25186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송수신 영역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MQTT process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메세징</a:t>
                      </a:r>
                      <a:r>
                        <a:rPr lang="ko-KR" altLang="en-US" sz="1100" dirty="0"/>
                        <a:t> 프로토콜의 일종으로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경량 </a:t>
                      </a:r>
                      <a:r>
                        <a:rPr lang="ko-KR" altLang="en-US" sz="1100" dirty="0" err="1"/>
                        <a:t>메세징</a:t>
                      </a:r>
                      <a:r>
                        <a:rPr lang="ko-KR" altLang="en-US" sz="1100" dirty="0"/>
                        <a:t> 프로토콜</a:t>
                      </a:r>
                      <a:r>
                        <a:rPr lang="en-US" altLang="ko-KR" sz="1100" dirty="0"/>
                        <a:t>(Lightweight Messaging Protocol)</a:t>
                      </a:r>
                      <a:r>
                        <a:rPr lang="ko-KR" altLang="en-US" sz="1100" dirty="0"/>
                        <a:t>로서 기기와 애플리케이션 간에 데이터를 효율적으로 전송하기 위해 설계된 프로토콜로서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183799"/>
                  </a:ext>
                </a:extLst>
              </a:tr>
              <a:tr h="359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solidFill>
                          <a:prstClr val="black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prstClr val="black"/>
                          </a:solidFill>
                          <a:latin typeface="+mn-lt"/>
                          <a:ea typeface="+mn-ea"/>
                        </a:rPr>
                        <a:t>이미지 전송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바이트 코드로 변환된 이미지를 서버에 전송합니다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154191"/>
                  </a:ext>
                </a:extLst>
              </a:tr>
              <a:tr h="3594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solidFill>
                          <a:prstClr val="black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prstClr val="black"/>
                          </a:solidFill>
                          <a:latin typeface="+mn-lt"/>
                          <a:ea typeface="+mn-ea"/>
                        </a:rPr>
                        <a:t>신호 처리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중앙 시스템에서 모듈의 작동을 제어할 수 있기 위해 신호를 전송하면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모듈은 신호를 수신 받아 움직임을 제어합니다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314758"/>
                  </a:ext>
                </a:extLst>
              </a:tr>
              <a:tr h="3594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MQTT Broker</a:t>
                      </a:r>
                    </a:p>
                    <a:p>
                      <a:pPr algn="ctr" latinLnBrk="1"/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 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HIVE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브로커를 구축하고 운영하기 위한 기업용 솔루션으로</a:t>
                      </a:r>
                      <a:r>
                        <a:rPr lang="en-US" altLang="ko-KR" sz="1100" dirty="0"/>
                        <a:t>, MQTT </a:t>
                      </a:r>
                      <a:r>
                        <a:rPr lang="ko-KR" altLang="en-US" sz="1100" dirty="0"/>
                        <a:t>프로토콜을 기반으로 하는 메시징 플랫폼을 제공하는 회사입니다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245713"/>
                  </a:ext>
                </a:extLst>
              </a:tr>
              <a:tr h="35945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/>
                        <a:t>스마트팜</a:t>
                      </a:r>
                      <a:r>
                        <a:rPr lang="ko-KR" altLang="en-US" sz="1800" dirty="0"/>
                        <a:t> 관리 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카메라 모듈 이동 원격 제어</a:t>
                      </a:r>
                      <a:r>
                        <a:rPr lang="en-US" altLang="ko-KR" sz="1100" dirty="0"/>
                        <a:t> / </a:t>
                      </a:r>
                      <a:r>
                        <a:rPr lang="ko-KR" altLang="en-US" sz="1100" dirty="0"/>
                        <a:t>수신 이미지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48278"/>
                  </a:ext>
                </a:extLst>
              </a:tr>
              <a:tr h="359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이미지 저장공간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농작물 이미지 데이터를 저장하여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이를 </a:t>
                      </a:r>
                      <a:r>
                        <a:rPr lang="ko-KR" altLang="en-US" sz="1100" dirty="0" err="1"/>
                        <a:t>농병충해</a:t>
                      </a:r>
                      <a:r>
                        <a:rPr lang="ko-KR" altLang="en-US" sz="1100" dirty="0"/>
                        <a:t> 유무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생육상태 관리 등을 할 수 있습니다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773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155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7C0C3-2607-008E-0FA3-0DF9FFC1C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1052"/>
            <a:ext cx="10515600" cy="1325563"/>
          </a:xfrm>
        </p:spPr>
        <p:txBody>
          <a:bodyPr/>
          <a:lstStyle/>
          <a:p>
            <a:r>
              <a:rPr lang="en-US" altLang="ko-KR" dirty="0"/>
              <a:t>UML </a:t>
            </a:r>
            <a:r>
              <a:rPr lang="ko-KR" altLang="en-US" dirty="0" err="1"/>
              <a:t>클래스다이어그램</a:t>
            </a:r>
            <a:endParaRPr lang="ko-KR" altLang="en-US" dirty="0"/>
          </a:p>
        </p:txBody>
      </p:sp>
      <p:pic>
        <p:nvPicPr>
          <p:cNvPr id="6" name="그림 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BBC88C40-F7E0-C6AD-5247-A0B0DB29D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7" y="2260297"/>
            <a:ext cx="10996246" cy="24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559E9-3920-03F1-F46E-EF162A68F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780" y="117224"/>
            <a:ext cx="10515600" cy="1325563"/>
          </a:xfrm>
        </p:spPr>
        <p:txBody>
          <a:bodyPr/>
          <a:lstStyle/>
          <a:p>
            <a:r>
              <a:rPr lang="ko-KR" altLang="en-US" dirty="0"/>
              <a:t>플로우 차트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D1B73A8-AB2E-2BB0-A394-6E31C80C9045}"/>
              </a:ext>
            </a:extLst>
          </p:cNvPr>
          <p:cNvSpPr/>
          <p:nvPr/>
        </p:nvSpPr>
        <p:spPr>
          <a:xfrm>
            <a:off x="5331759" y="468675"/>
            <a:ext cx="1283662" cy="2421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중앙 시스템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7616F14-DCA9-0EAD-F93A-8D118ACA5D93}"/>
              </a:ext>
            </a:extLst>
          </p:cNvPr>
          <p:cNvCxnSpPr>
            <a:cxnSpLocks/>
          </p:cNvCxnSpPr>
          <p:nvPr/>
        </p:nvCxnSpPr>
        <p:spPr>
          <a:xfrm>
            <a:off x="5973590" y="710795"/>
            <a:ext cx="2261" cy="403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180C4B-D04C-B1D1-EAFA-171078592444}"/>
              </a:ext>
            </a:extLst>
          </p:cNvPr>
          <p:cNvSpPr/>
          <p:nvPr/>
        </p:nvSpPr>
        <p:spPr>
          <a:xfrm>
            <a:off x="5274471" y="2438045"/>
            <a:ext cx="1414092" cy="242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레일 순방향 이동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FB7A791-F100-B380-CA83-45FCBB299061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5975851" y="2680165"/>
            <a:ext cx="5666" cy="466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D8DA0E-E43B-CEE7-7BD2-5D97A2715574}"/>
              </a:ext>
            </a:extLst>
          </p:cNvPr>
          <p:cNvSpPr/>
          <p:nvPr/>
        </p:nvSpPr>
        <p:spPr>
          <a:xfrm>
            <a:off x="3956538" y="4156104"/>
            <a:ext cx="1478796" cy="242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모터 역방향 이동</a:t>
            </a: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01CA5897-5E24-A569-8FAF-F7DEAE0CB7F6}"/>
              </a:ext>
            </a:extLst>
          </p:cNvPr>
          <p:cNvSpPr/>
          <p:nvPr/>
        </p:nvSpPr>
        <p:spPr>
          <a:xfrm>
            <a:off x="5099208" y="4829066"/>
            <a:ext cx="1852339" cy="635645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타이머가 지났는가</a:t>
            </a:r>
            <a:r>
              <a:rPr lang="en-US" altLang="ko-KR" sz="11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AF3DB19F-A500-9840-FACC-CFA5D4663805}"/>
              </a:ext>
            </a:extLst>
          </p:cNvPr>
          <p:cNvSpPr/>
          <p:nvPr/>
        </p:nvSpPr>
        <p:spPr>
          <a:xfrm>
            <a:off x="1234027" y="6081289"/>
            <a:ext cx="2073679" cy="242120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highlight>
                  <a:srgbClr val="FFFF00"/>
                </a:highlight>
              </a:rPr>
              <a:t>종료</a:t>
            </a: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FA97B736-89B8-A5DB-C3AF-4A5A07738DBB}"/>
              </a:ext>
            </a:extLst>
          </p:cNvPr>
          <p:cNvSpPr/>
          <p:nvPr/>
        </p:nvSpPr>
        <p:spPr>
          <a:xfrm>
            <a:off x="5049682" y="3147125"/>
            <a:ext cx="1852338" cy="635645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한계 위치까지 이동했는가</a:t>
            </a:r>
            <a:r>
              <a:rPr lang="en-US" altLang="ko-KR" sz="11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5CB75E-2159-FE26-A079-4A5923D0FC95}"/>
              </a:ext>
            </a:extLst>
          </p:cNvPr>
          <p:cNvSpPr txBox="1"/>
          <p:nvPr/>
        </p:nvSpPr>
        <p:spPr>
          <a:xfrm>
            <a:off x="5022756" y="3702882"/>
            <a:ext cx="543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478D3-C650-5E46-21F2-FD88C8273DAA}"/>
              </a:ext>
            </a:extLst>
          </p:cNvPr>
          <p:cNvSpPr txBox="1"/>
          <p:nvPr/>
        </p:nvSpPr>
        <p:spPr>
          <a:xfrm>
            <a:off x="6549010" y="3711356"/>
            <a:ext cx="381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2F8C5D-9086-B9D6-495A-01DAD901ACB1}"/>
              </a:ext>
            </a:extLst>
          </p:cNvPr>
          <p:cNvSpPr/>
          <p:nvPr/>
        </p:nvSpPr>
        <p:spPr>
          <a:xfrm>
            <a:off x="8168332" y="4910145"/>
            <a:ext cx="1126615" cy="4734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사진 촬영 후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사진 전송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263BA7-851D-9D31-5F5B-23B905DAF5EB}"/>
              </a:ext>
            </a:extLst>
          </p:cNvPr>
          <p:cNvSpPr/>
          <p:nvPr/>
        </p:nvSpPr>
        <p:spPr>
          <a:xfrm>
            <a:off x="5339686" y="1794288"/>
            <a:ext cx="1283662" cy="242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라즈베리 파이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8D6200C-4CCD-5187-8B63-8F6F112BE013}"/>
              </a:ext>
            </a:extLst>
          </p:cNvPr>
          <p:cNvCxnSpPr>
            <a:cxnSpLocks/>
          </p:cNvCxnSpPr>
          <p:nvPr/>
        </p:nvCxnSpPr>
        <p:spPr>
          <a:xfrm>
            <a:off x="5975851" y="1436217"/>
            <a:ext cx="5666" cy="358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80BC3F8-5341-6094-EFCB-D8CFF6674800}"/>
              </a:ext>
            </a:extLst>
          </p:cNvPr>
          <p:cNvCxnSpPr>
            <a:cxnSpLocks/>
          </p:cNvCxnSpPr>
          <p:nvPr/>
        </p:nvCxnSpPr>
        <p:spPr>
          <a:xfrm>
            <a:off x="5981517" y="2036408"/>
            <a:ext cx="0" cy="4016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1DBDF25-FDBE-5DE1-156F-59B67D9F503A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5149227" y="3329480"/>
            <a:ext cx="373334" cy="127991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65ACB7D-465D-72D5-D2DA-87578B3ACD0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28457" y="2909332"/>
            <a:ext cx="1410332" cy="709879"/>
          </a:xfrm>
          <a:prstGeom prst="bentConnector4">
            <a:avLst>
              <a:gd name="adj1" fmla="val 198"/>
              <a:gd name="adj2" fmla="val 19289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A31D618-9C8E-F7B7-DC29-942824AD4E97}"/>
              </a:ext>
            </a:extLst>
          </p:cNvPr>
          <p:cNvSpPr/>
          <p:nvPr/>
        </p:nvSpPr>
        <p:spPr>
          <a:xfrm>
            <a:off x="5301633" y="1113863"/>
            <a:ext cx="1348436" cy="3223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시작 신호 전송 </a:t>
            </a: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FAFF143A-B615-D8F5-7750-97C2D793BC80}"/>
              </a:ext>
            </a:extLst>
          </p:cNvPr>
          <p:cNvSpPr/>
          <p:nvPr/>
        </p:nvSpPr>
        <p:spPr>
          <a:xfrm>
            <a:off x="2630929" y="4829066"/>
            <a:ext cx="1852338" cy="635645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시작 위치 까지 복귀 했는가</a:t>
            </a:r>
            <a:r>
              <a:rPr lang="en-US" altLang="ko-KR" sz="1100" dirty="0">
                <a:solidFill>
                  <a:schemeClr val="tx1"/>
                </a:solidFill>
              </a:rPr>
              <a:t>?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02258E-F1B9-5015-809E-965C6F402248}"/>
              </a:ext>
            </a:extLst>
          </p:cNvPr>
          <p:cNvSpPr txBox="1"/>
          <p:nvPr/>
        </p:nvSpPr>
        <p:spPr>
          <a:xfrm>
            <a:off x="7401692" y="4872845"/>
            <a:ext cx="543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yes</a:t>
            </a:r>
            <a:endParaRPr lang="ko-KR" altLang="en-US" sz="1100" dirty="0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92802A7-C8A0-4B0F-7412-B4FAB1D4D8AC}"/>
              </a:ext>
            </a:extLst>
          </p:cNvPr>
          <p:cNvCxnSpPr>
            <a:cxnSpLocks/>
            <a:endCxn id="25" idx="0"/>
          </p:cNvCxnSpPr>
          <p:nvPr/>
        </p:nvCxnSpPr>
        <p:spPr>
          <a:xfrm rot="5400000">
            <a:off x="3911096" y="4044226"/>
            <a:ext cx="430842" cy="113883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8F5F9ABC-2FE9-38EA-D6C7-A602EA8CD3DB}"/>
              </a:ext>
            </a:extLst>
          </p:cNvPr>
          <p:cNvCxnSpPr>
            <a:cxnSpLocks/>
            <a:endCxn id="13" idx="0"/>
          </p:cNvCxnSpPr>
          <p:nvPr/>
        </p:nvCxnSpPr>
        <p:spPr>
          <a:xfrm rot="16200000" flipH="1">
            <a:off x="5145236" y="3948924"/>
            <a:ext cx="430842" cy="132944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B28FA62-7B27-837C-302F-746080274908}"/>
              </a:ext>
            </a:extLst>
          </p:cNvPr>
          <p:cNvCxnSpPr>
            <a:cxnSpLocks/>
          </p:cNvCxnSpPr>
          <p:nvPr/>
        </p:nvCxnSpPr>
        <p:spPr>
          <a:xfrm rot="16200000" flipV="1">
            <a:off x="5513326" y="1691830"/>
            <a:ext cx="4320410" cy="211621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1BD4515-FB0C-EAFE-8E3F-58F1BC8089D8}"/>
              </a:ext>
            </a:extLst>
          </p:cNvPr>
          <p:cNvSpPr txBox="1"/>
          <p:nvPr/>
        </p:nvSpPr>
        <p:spPr>
          <a:xfrm>
            <a:off x="2544150" y="5466079"/>
            <a:ext cx="543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yes</a:t>
            </a:r>
            <a:endParaRPr lang="ko-KR" altLang="en-US" sz="1100" dirty="0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5C72E2D7-EA22-FF77-D170-ADAF5F945EFB}"/>
              </a:ext>
            </a:extLst>
          </p:cNvPr>
          <p:cNvCxnSpPr>
            <a:stCxn id="25" idx="2"/>
            <a:endCxn id="14" idx="0"/>
          </p:cNvCxnSpPr>
          <p:nvPr/>
        </p:nvCxnSpPr>
        <p:spPr>
          <a:xfrm rot="5400000">
            <a:off x="2605694" y="5129885"/>
            <a:ext cx="616578" cy="128623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8931F02-15B3-0391-4FF9-F831B0F9EBBC}"/>
              </a:ext>
            </a:extLst>
          </p:cNvPr>
          <p:cNvCxnSpPr>
            <a:stCxn id="13" idx="3"/>
          </p:cNvCxnSpPr>
          <p:nvPr/>
        </p:nvCxnSpPr>
        <p:spPr>
          <a:xfrm flipV="1">
            <a:off x="6951547" y="5146888"/>
            <a:ext cx="121678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698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1A09AC3-4F26-17CC-04F3-9D8752A66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1052"/>
            <a:ext cx="10515600" cy="1325563"/>
          </a:xfrm>
        </p:spPr>
        <p:txBody>
          <a:bodyPr/>
          <a:lstStyle/>
          <a:p>
            <a:r>
              <a:rPr lang="ko-KR" altLang="en-US" dirty="0" err="1"/>
              <a:t>시퀸스</a:t>
            </a:r>
            <a:r>
              <a:rPr lang="ko-KR" altLang="en-US" dirty="0"/>
              <a:t>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3067478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FE82A-6881-591D-8FB7-D0AE49814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HW</a:t>
            </a:r>
            <a:r>
              <a:rPr lang="ko-KR" altLang="en-US" dirty="0"/>
              <a:t>구성도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F4F6A6-992F-3F90-C2C5-2867A3EA6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358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3743</TotalTime>
  <Words>428</Words>
  <Application>Microsoft Office PowerPoint</Application>
  <PresentationFormat>와이드스크린</PresentationFormat>
  <Paragraphs>155</Paragraphs>
  <Slides>18</Slides>
  <Notes>0</Notes>
  <HiddenSlides>2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Calibri</vt:lpstr>
      <vt:lpstr>Office 테마</vt:lpstr>
      <vt:lpstr>스마트팜 카메라 모듈  구성도</vt:lpstr>
      <vt:lpstr>SW 구성도</vt:lpstr>
      <vt:lpstr>SW 구성도 </vt:lpstr>
      <vt:lpstr>PowerPoint 프레젠테이션</vt:lpstr>
      <vt:lpstr>PowerPoint 프레젠테이션</vt:lpstr>
      <vt:lpstr>UML 클래스다이어그램</vt:lpstr>
      <vt:lpstr>플로우 차트</vt:lpstr>
      <vt:lpstr>시퀸스 다이어그램</vt:lpstr>
      <vt:lpstr>HW구성도</vt:lpstr>
      <vt:lpstr>HW 실사진</vt:lpstr>
      <vt:lpstr>시스템 요구사항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스마트팜 카메라 모듈 구성도</dc:title>
  <dc:creator>강산 서</dc:creator>
  <cp:lastModifiedBy>강산 서</cp:lastModifiedBy>
  <cp:revision>10</cp:revision>
  <dcterms:created xsi:type="dcterms:W3CDTF">2023-10-15T08:56:53Z</dcterms:created>
  <dcterms:modified xsi:type="dcterms:W3CDTF">2023-10-18T19:46:25Z</dcterms:modified>
</cp:coreProperties>
</file>